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77"/>
  </p:notesMasterIdLst>
  <p:handoutMasterIdLst>
    <p:handoutMasterId r:id="rId78"/>
  </p:handoutMasterIdLst>
  <p:sldIdLst>
    <p:sldId id="265" r:id="rId3"/>
    <p:sldId id="420" r:id="rId4"/>
    <p:sldId id="421" r:id="rId5"/>
    <p:sldId id="422" r:id="rId6"/>
    <p:sldId id="288" r:id="rId7"/>
    <p:sldId id="343" r:id="rId8"/>
    <p:sldId id="344" r:id="rId9"/>
    <p:sldId id="295" r:id="rId10"/>
    <p:sldId id="345" r:id="rId11"/>
    <p:sldId id="285" r:id="rId12"/>
    <p:sldId id="315" r:id="rId13"/>
    <p:sldId id="346" r:id="rId14"/>
    <p:sldId id="398" r:id="rId15"/>
    <p:sldId id="286" r:id="rId16"/>
    <p:sldId id="326" r:id="rId17"/>
    <p:sldId id="328" r:id="rId18"/>
    <p:sldId id="329" r:id="rId19"/>
    <p:sldId id="330" r:id="rId20"/>
    <p:sldId id="331" r:id="rId21"/>
    <p:sldId id="347" r:id="rId22"/>
    <p:sldId id="327" r:id="rId23"/>
    <p:sldId id="335" r:id="rId24"/>
    <p:sldId id="342" r:id="rId25"/>
    <p:sldId id="336" r:id="rId26"/>
    <p:sldId id="337" r:id="rId27"/>
    <p:sldId id="332" r:id="rId28"/>
    <p:sldId id="334" r:id="rId29"/>
    <p:sldId id="333" r:id="rId30"/>
    <p:sldId id="348" r:id="rId31"/>
    <p:sldId id="374" r:id="rId32"/>
    <p:sldId id="375" r:id="rId33"/>
    <p:sldId id="377" r:id="rId34"/>
    <p:sldId id="378" r:id="rId35"/>
    <p:sldId id="379" r:id="rId36"/>
    <p:sldId id="380" r:id="rId37"/>
    <p:sldId id="381" r:id="rId38"/>
    <p:sldId id="382" r:id="rId39"/>
    <p:sldId id="399" r:id="rId40"/>
    <p:sldId id="383" r:id="rId41"/>
    <p:sldId id="384" r:id="rId42"/>
    <p:sldId id="385" r:id="rId43"/>
    <p:sldId id="400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6" r:id="rId54"/>
    <p:sldId id="395" r:id="rId55"/>
    <p:sldId id="397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316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CC"/>
    <a:srgbClr val="0000FF"/>
    <a:srgbClr val="0000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684" y="13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D8738-1A95-468E-BAF3-04CC5AF8D897}" type="doc">
      <dgm:prSet loTypeId="urn:microsoft.com/office/officeart/2005/8/layout/h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C2AFE347-2610-4F8F-95D2-29F98A40EF5C}">
      <dgm:prSet phldrT="[Текст]" custT="1"/>
      <dgm:spPr/>
      <dgm:t>
        <a:bodyPr/>
        <a:lstStyle/>
        <a:p>
          <a:r>
            <a:rPr lang="ru-RU" sz="1800" dirty="0" smtClean="0">
              <a:latin typeface="Times New Roman" pitchFamily="18" charset="0"/>
              <a:cs typeface="Times New Roman" pitchFamily="18" charset="0"/>
            </a:rPr>
            <a:t>Стандартизация</a:t>
          </a:r>
          <a:endParaRPr lang="ru-RU" sz="1800" dirty="0">
            <a:latin typeface="Times New Roman" pitchFamily="18" charset="0"/>
            <a:cs typeface="Times New Roman" pitchFamily="18" charset="0"/>
          </a:endParaRPr>
        </a:p>
      </dgm:t>
    </dgm:pt>
    <dgm:pt modelId="{59608C5E-1B95-4BA1-A5AB-530CEA2E525E}" type="parTrans" cxnId="{E45B25B9-29C0-4A3C-93C9-C8AC67EDB0A3}">
      <dgm:prSet/>
      <dgm:spPr/>
      <dgm:t>
        <a:bodyPr/>
        <a:lstStyle/>
        <a:p>
          <a:endParaRPr lang="ru-RU"/>
        </a:p>
      </dgm:t>
    </dgm:pt>
    <dgm:pt modelId="{673F2F78-49E6-495B-AC55-183BA3546FDE}" type="sibTrans" cxnId="{E45B25B9-29C0-4A3C-93C9-C8AC67EDB0A3}">
      <dgm:prSet/>
      <dgm:spPr/>
      <dgm:t>
        <a:bodyPr/>
        <a:lstStyle/>
        <a:p>
          <a:endParaRPr lang="ru-RU"/>
        </a:p>
      </dgm:t>
    </dgm:pt>
    <dgm:pt modelId="{5CE3C6F0-3583-467E-81C4-4975B3953401}">
      <dgm:prSet phldrT="[Текст]" custT="1"/>
      <dgm:spPr/>
      <dgm:t>
        <a:bodyPr/>
        <a:lstStyle/>
        <a:p>
          <a:r>
            <a:rPr lang="ru-RU" sz="1800" dirty="0" smtClean="0">
              <a:latin typeface="Times New Roman" pitchFamily="18" charset="0"/>
              <a:cs typeface="Times New Roman" pitchFamily="18" charset="0"/>
            </a:rPr>
            <a:t>Национальная (государственная) – осуществляется под руководством государства в соответствии с единым государственным планом стандартизации → </a:t>
          </a:r>
          <a:r>
            <a:rPr lang="ru-RU" sz="1800" u="sng" dirty="0" smtClean="0">
              <a:latin typeface="Times New Roman" pitchFamily="18" charset="0"/>
              <a:cs typeface="Times New Roman" pitchFamily="18" charset="0"/>
            </a:rPr>
            <a:t>национальные стандарты</a:t>
          </a:r>
          <a:endParaRPr lang="ru-RU" sz="1800" u="sng" dirty="0">
            <a:latin typeface="Times New Roman" pitchFamily="18" charset="0"/>
            <a:cs typeface="Times New Roman" pitchFamily="18" charset="0"/>
          </a:endParaRPr>
        </a:p>
      </dgm:t>
    </dgm:pt>
    <dgm:pt modelId="{219A6531-29F3-485C-A467-E5E2964CD183}" type="parTrans" cxnId="{64807A12-DEBB-4C89-AD01-4B28708843DA}">
      <dgm:prSet/>
      <dgm:spPr/>
      <dgm:t>
        <a:bodyPr/>
        <a:lstStyle/>
        <a:p>
          <a:endParaRPr lang="ru-RU"/>
        </a:p>
      </dgm:t>
    </dgm:pt>
    <dgm:pt modelId="{A113C82F-A407-47C7-A022-6BC570826A4C}" type="sibTrans" cxnId="{64807A12-DEBB-4C89-AD01-4B28708843DA}">
      <dgm:prSet/>
      <dgm:spPr/>
      <dgm:t>
        <a:bodyPr/>
        <a:lstStyle/>
        <a:p>
          <a:endParaRPr lang="ru-RU"/>
        </a:p>
      </dgm:t>
    </dgm:pt>
    <dgm:pt modelId="{7E99B3D4-F1B7-44B3-91FE-4CC0B8FC946D}">
      <dgm:prSet phldrT="[Текст]" custT="1"/>
      <dgm:spPr/>
      <dgm:t>
        <a:bodyPr/>
        <a:lstStyle/>
        <a:p>
          <a:r>
            <a:rPr lang="ru-RU" sz="1800" dirty="0" smtClean="0">
              <a:latin typeface="Times New Roman" pitchFamily="18" charset="0"/>
              <a:cs typeface="Times New Roman" pitchFamily="18" charset="0"/>
            </a:rPr>
            <a:t>Международная стандартизация – проводится организациями определенных  групп государств для обеспечения взаимной торговли, технических, научных и культурных связей → </a:t>
          </a:r>
          <a:r>
            <a:rPr lang="ru-RU" sz="1800" u="sng" dirty="0" smtClean="0">
              <a:latin typeface="Times New Roman" pitchFamily="18" charset="0"/>
              <a:cs typeface="Times New Roman" pitchFamily="18" charset="0"/>
            </a:rPr>
            <a:t>межгосударственные</a:t>
          </a:r>
          <a:r>
            <a:rPr lang="ru-RU" sz="1800" dirty="0" smtClean="0">
              <a:latin typeface="Times New Roman" pitchFamily="18" charset="0"/>
              <a:cs typeface="Times New Roman" pitchFamily="18" charset="0"/>
            </a:rPr>
            <a:t>  и </a:t>
          </a:r>
          <a:r>
            <a:rPr lang="ru-RU" sz="1800" u="sng" dirty="0" smtClean="0">
              <a:latin typeface="Times New Roman" pitchFamily="18" charset="0"/>
              <a:cs typeface="Times New Roman" pitchFamily="18" charset="0"/>
            </a:rPr>
            <a:t>международные стандарты</a:t>
          </a:r>
          <a:endParaRPr lang="ru-RU" sz="1800" u="sng" dirty="0">
            <a:latin typeface="Times New Roman" pitchFamily="18" charset="0"/>
            <a:cs typeface="Times New Roman" pitchFamily="18" charset="0"/>
          </a:endParaRPr>
        </a:p>
      </dgm:t>
    </dgm:pt>
    <dgm:pt modelId="{3E18648E-DBE1-4B6F-8486-95C58F4FB7ED}" type="parTrans" cxnId="{34BABE82-18C9-480B-88FC-5FCF07DD7F8D}">
      <dgm:prSet/>
      <dgm:spPr/>
      <dgm:t>
        <a:bodyPr/>
        <a:lstStyle/>
        <a:p>
          <a:endParaRPr lang="ru-RU"/>
        </a:p>
      </dgm:t>
    </dgm:pt>
    <dgm:pt modelId="{0ED3E603-F8DE-4550-8C1D-D344EAC47B47}" type="sibTrans" cxnId="{34BABE82-18C9-480B-88FC-5FCF07DD7F8D}">
      <dgm:prSet/>
      <dgm:spPr/>
      <dgm:t>
        <a:bodyPr/>
        <a:lstStyle/>
        <a:p>
          <a:endParaRPr lang="ru-RU"/>
        </a:p>
      </dgm:t>
    </dgm:pt>
    <dgm:pt modelId="{2C115885-C009-4E43-99A7-1F1E79190E82}" type="pres">
      <dgm:prSet presAssocID="{17AD8738-1A95-468E-BAF3-04CC5AF8D89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5101684-086E-431C-B678-7304099C111D}" type="pres">
      <dgm:prSet presAssocID="{C2AFE347-2610-4F8F-95D2-29F98A40EF5C}" presName="roof" presStyleLbl="dkBgShp" presStyleIdx="0" presStyleCnt="2" custLinFactNeighborY="-1197"/>
      <dgm:spPr/>
      <dgm:t>
        <a:bodyPr/>
        <a:lstStyle/>
        <a:p>
          <a:endParaRPr lang="ru-RU"/>
        </a:p>
      </dgm:t>
    </dgm:pt>
    <dgm:pt modelId="{BEF68404-7433-400D-8192-594418CE91D5}" type="pres">
      <dgm:prSet presAssocID="{C2AFE347-2610-4F8F-95D2-29F98A40EF5C}" presName="pillars" presStyleCnt="0"/>
      <dgm:spPr/>
    </dgm:pt>
    <dgm:pt modelId="{A6E7E62D-ABC5-4932-92EF-52AF53D56D5A}" type="pres">
      <dgm:prSet presAssocID="{C2AFE347-2610-4F8F-95D2-29F98A40EF5C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5B3D62-2A8E-457F-B246-EA03B7AE70CF}" type="pres">
      <dgm:prSet presAssocID="{7E99B3D4-F1B7-44B3-91FE-4CC0B8FC946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20B6EA-DDC9-4D53-8BAE-7AA86D7F15F6}" type="pres">
      <dgm:prSet presAssocID="{C2AFE347-2610-4F8F-95D2-29F98A40EF5C}" presName="base" presStyleLbl="dkBgShp" presStyleIdx="1" presStyleCnt="2"/>
      <dgm:spPr/>
    </dgm:pt>
  </dgm:ptLst>
  <dgm:cxnLst>
    <dgm:cxn modelId="{E2500F37-E5D1-41E2-937D-EF3F5F03A68C}" type="presOf" srcId="{C2AFE347-2610-4F8F-95D2-29F98A40EF5C}" destId="{75101684-086E-431C-B678-7304099C111D}" srcOrd="0" destOrd="0" presId="urn:microsoft.com/office/officeart/2005/8/layout/hList3"/>
    <dgm:cxn modelId="{74F2F32A-5725-4E42-870C-09A9D7466123}" type="presOf" srcId="{5CE3C6F0-3583-467E-81C4-4975B3953401}" destId="{A6E7E62D-ABC5-4932-92EF-52AF53D56D5A}" srcOrd="0" destOrd="0" presId="urn:microsoft.com/office/officeart/2005/8/layout/hList3"/>
    <dgm:cxn modelId="{9FC693A2-D1EF-46E9-976B-71431AC48721}" type="presOf" srcId="{7E99B3D4-F1B7-44B3-91FE-4CC0B8FC946D}" destId="{1E5B3D62-2A8E-457F-B246-EA03B7AE70CF}" srcOrd="0" destOrd="0" presId="urn:microsoft.com/office/officeart/2005/8/layout/hList3"/>
    <dgm:cxn modelId="{E45B25B9-29C0-4A3C-93C9-C8AC67EDB0A3}" srcId="{17AD8738-1A95-468E-BAF3-04CC5AF8D897}" destId="{C2AFE347-2610-4F8F-95D2-29F98A40EF5C}" srcOrd="0" destOrd="0" parTransId="{59608C5E-1B95-4BA1-A5AB-530CEA2E525E}" sibTransId="{673F2F78-49E6-495B-AC55-183BA3546FDE}"/>
    <dgm:cxn modelId="{45229DE4-ED92-4796-B74B-23B181734514}" type="presOf" srcId="{17AD8738-1A95-468E-BAF3-04CC5AF8D897}" destId="{2C115885-C009-4E43-99A7-1F1E79190E82}" srcOrd="0" destOrd="0" presId="urn:microsoft.com/office/officeart/2005/8/layout/hList3"/>
    <dgm:cxn modelId="{64807A12-DEBB-4C89-AD01-4B28708843DA}" srcId="{C2AFE347-2610-4F8F-95D2-29F98A40EF5C}" destId="{5CE3C6F0-3583-467E-81C4-4975B3953401}" srcOrd="0" destOrd="0" parTransId="{219A6531-29F3-485C-A467-E5E2964CD183}" sibTransId="{A113C82F-A407-47C7-A022-6BC570826A4C}"/>
    <dgm:cxn modelId="{34BABE82-18C9-480B-88FC-5FCF07DD7F8D}" srcId="{C2AFE347-2610-4F8F-95D2-29F98A40EF5C}" destId="{7E99B3D4-F1B7-44B3-91FE-4CC0B8FC946D}" srcOrd="1" destOrd="0" parTransId="{3E18648E-DBE1-4B6F-8486-95C58F4FB7ED}" sibTransId="{0ED3E603-F8DE-4550-8C1D-D344EAC47B47}"/>
    <dgm:cxn modelId="{DA47DCC7-5E50-47AB-BE64-6D0360378CFF}" type="presParOf" srcId="{2C115885-C009-4E43-99A7-1F1E79190E82}" destId="{75101684-086E-431C-B678-7304099C111D}" srcOrd="0" destOrd="0" presId="urn:microsoft.com/office/officeart/2005/8/layout/hList3"/>
    <dgm:cxn modelId="{B4D9269B-DBD5-4599-A75E-8C720CCE0006}" type="presParOf" srcId="{2C115885-C009-4E43-99A7-1F1E79190E82}" destId="{BEF68404-7433-400D-8192-594418CE91D5}" srcOrd="1" destOrd="0" presId="urn:microsoft.com/office/officeart/2005/8/layout/hList3"/>
    <dgm:cxn modelId="{3CBE4571-3ACE-4C2A-A064-44DA7241D901}" type="presParOf" srcId="{BEF68404-7433-400D-8192-594418CE91D5}" destId="{A6E7E62D-ABC5-4932-92EF-52AF53D56D5A}" srcOrd="0" destOrd="0" presId="urn:microsoft.com/office/officeart/2005/8/layout/hList3"/>
    <dgm:cxn modelId="{168C4E9C-F970-4049-BB33-046A65A34357}" type="presParOf" srcId="{BEF68404-7433-400D-8192-594418CE91D5}" destId="{1E5B3D62-2A8E-457F-B246-EA03B7AE70CF}" srcOrd="1" destOrd="0" presId="urn:microsoft.com/office/officeart/2005/8/layout/hList3"/>
    <dgm:cxn modelId="{15D3F313-A4C3-46EF-92F6-2B0B0E5B99CA}" type="presParOf" srcId="{2C115885-C009-4E43-99A7-1F1E79190E82}" destId="{9020B6EA-DDC9-4D53-8BAE-7AA86D7F15F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01684-086E-431C-B678-7304099C111D}">
      <dsp:nvSpPr>
        <dsp:cNvPr id="0" name=""/>
        <dsp:cNvSpPr/>
      </dsp:nvSpPr>
      <dsp:spPr>
        <a:xfrm>
          <a:off x="0" y="0"/>
          <a:ext cx="6515100" cy="1061085"/>
        </a:xfrm>
        <a:prstGeom prst="rect">
          <a:avLst/>
        </a:prstGeom>
        <a:solidFill>
          <a:schemeClr val="dk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Times New Roman" pitchFamily="18" charset="0"/>
              <a:cs typeface="Times New Roman" pitchFamily="18" charset="0"/>
            </a:rPr>
            <a:t>Стандартизация</a:t>
          </a:r>
          <a:endParaRPr lang="ru-RU" sz="1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0"/>
        <a:ext cx="6515100" cy="1061085"/>
      </dsp:txXfrm>
    </dsp:sp>
    <dsp:sp modelId="{A6E7E62D-ABC5-4932-92EF-52AF53D56D5A}">
      <dsp:nvSpPr>
        <dsp:cNvPr id="0" name=""/>
        <dsp:cNvSpPr/>
      </dsp:nvSpPr>
      <dsp:spPr>
        <a:xfrm>
          <a:off x="0" y="1061085"/>
          <a:ext cx="3257550" cy="22282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Times New Roman" pitchFamily="18" charset="0"/>
              <a:cs typeface="Times New Roman" pitchFamily="18" charset="0"/>
            </a:rPr>
            <a:t>Национальная (государственная) – осуществляется под руководством государства в соответствии с единым государственным планом стандартизации → </a:t>
          </a:r>
          <a:r>
            <a:rPr lang="ru-RU" sz="1800" u="sng" kern="1200" dirty="0" smtClean="0">
              <a:latin typeface="Times New Roman" pitchFamily="18" charset="0"/>
              <a:cs typeface="Times New Roman" pitchFamily="18" charset="0"/>
            </a:rPr>
            <a:t>национальные стандарты</a:t>
          </a:r>
          <a:endParaRPr lang="ru-RU" sz="1800" u="sng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1061085"/>
        <a:ext cx="3257550" cy="2228278"/>
      </dsp:txXfrm>
    </dsp:sp>
    <dsp:sp modelId="{1E5B3D62-2A8E-457F-B246-EA03B7AE70CF}">
      <dsp:nvSpPr>
        <dsp:cNvPr id="0" name=""/>
        <dsp:cNvSpPr/>
      </dsp:nvSpPr>
      <dsp:spPr>
        <a:xfrm>
          <a:off x="3257550" y="1061085"/>
          <a:ext cx="3257550" cy="22282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Times New Roman" pitchFamily="18" charset="0"/>
              <a:cs typeface="Times New Roman" pitchFamily="18" charset="0"/>
            </a:rPr>
            <a:t>Международная стандартизация – проводится организациями определенных  групп государств для обеспечения взаимной торговли, технических, научных и культурных связей → </a:t>
          </a:r>
          <a:r>
            <a:rPr lang="ru-RU" sz="1800" u="sng" kern="1200" dirty="0" smtClean="0">
              <a:latin typeface="Times New Roman" pitchFamily="18" charset="0"/>
              <a:cs typeface="Times New Roman" pitchFamily="18" charset="0"/>
            </a:rPr>
            <a:t>межгосударственные</a:t>
          </a:r>
          <a:r>
            <a:rPr lang="ru-RU" sz="1800" kern="1200" dirty="0" smtClean="0">
              <a:latin typeface="Times New Roman" pitchFamily="18" charset="0"/>
              <a:cs typeface="Times New Roman" pitchFamily="18" charset="0"/>
            </a:rPr>
            <a:t>  и </a:t>
          </a:r>
          <a:r>
            <a:rPr lang="ru-RU" sz="1800" u="sng" kern="1200" dirty="0" smtClean="0">
              <a:latin typeface="Times New Roman" pitchFamily="18" charset="0"/>
              <a:cs typeface="Times New Roman" pitchFamily="18" charset="0"/>
            </a:rPr>
            <a:t>международные стандарты</a:t>
          </a:r>
          <a:endParaRPr lang="ru-RU" sz="1800" u="sng" kern="1200" dirty="0">
            <a:latin typeface="Times New Roman" pitchFamily="18" charset="0"/>
            <a:cs typeface="Times New Roman" pitchFamily="18" charset="0"/>
          </a:endParaRPr>
        </a:p>
      </dsp:txBody>
      <dsp:txXfrm>
        <a:off x="3257550" y="1061085"/>
        <a:ext cx="3257550" cy="2228278"/>
      </dsp:txXfrm>
    </dsp:sp>
    <dsp:sp modelId="{9020B6EA-DDC9-4D53-8BAE-7AA86D7F15F6}">
      <dsp:nvSpPr>
        <dsp:cNvPr id="0" name=""/>
        <dsp:cNvSpPr/>
      </dsp:nvSpPr>
      <dsp:spPr>
        <a:xfrm>
          <a:off x="0" y="3289363"/>
          <a:ext cx="6515100" cy="247586"/>
        </a:xfrm>
        <a:prstGeom prst="rect">
          <a:avLst/>
        </a:prstGeom>
        <a:solidFill>
          <a:schemeClr val="dk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smtClean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Контактные данные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6AAZhY3Rpb24AAAABABBjb25jcmV0ZURvY3VtZW50AAZkb2NfaWQAAAABAAU0NDY2MgAHX19FT0ZfXw**" TargetMode="External"/><Relationship Id="rId3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5AAZhY3Rpb24AAAABABBjb25jcmV0ZURvY3VtZW50AAZkb2NfaWQAAAABAAQxNzM3AAdfX0VPRl9f" TargetMode="External"/><Relationship Id="rId7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6AAZhY3Rpb24AAAABABBjb25jcmV0ZURvY3VtZW50AAZkb2NfaWQAAAABAAU0NDY2MwAHX19FT0ZfXw**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6AAZhY3Rpb24AAAABABBjb25jcmV0ZURvY3VtZW50AAZkb2NfaWQAAAABAAU0NDY2NAAHX19FT0ZfXw**" TargetMode="External"/><Relationship Id="rId5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6AAZhY3Rpb24AAAABABBjb25jcmV0ZURvY3VtZW50AAZkb2NfaWQAAAABAAU0NDY2NQAHX19FT0ZfXw**" TargetMode="External"/><Relationship Id="rId10" Type="http://schemas.openxmlformats.org/officeDocument/2006/relationships/hyperlink" Target="https://www.gostinfo.ru/catalog/Details/?id=6632843" TargetMode="External"/><Relationship Id="rId4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6AAZhY3Rpb24AAAABABBjb25jcmV0ZURvY3VtZW50AAZkb2NfaWQAAAABAAU0NDY2NgAHX19FT0ZfXw**" TargetMode="External"/><Relationship Id="rId9" Type="http://schemas.openxmlformats.org/officeDocument/2006/relationships/hyperlink" Target="https://www.rst.gov.ru/portal/gost/home/standarts/catalognational?portal:componentId=3503536e-2ac1-4753-8ed1-09a92fee02de&amp;portal:isSecure=false&amp;portal:portletMode=view&amp;navigationalstate=JBPNS_rO0ABXc6AAZhY3Rpb24AAAABABBjb25jcmV0ZURvY3VtZW50AAZkb2NfaWQAAAABAAU0NDIxMQAHX19FT0ZfXw**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9633" y="1683657"/>
            <a:ext cx="8112035" cy="1698172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tx1"/>
                </a:solidFill>
              </a:rPr>
              <a:t>Лекция 7</a:t>
            </a:r>
            <a:br>
              <a:rPr lang="ru-RU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Стандартизация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761613"/>
          </a:xfrm>
        </p:spPr>
        <p:txBody>
          <a:bodyPr>
            <a:normAutofit fontScale="85000" lnSpcReduction="10000"/>
          </a:bodyPr>
          <a:lstStyle/>
          <a:p>
            <a:r>
              <a:rPr lang="ru-RU" sz="2000" dirty="0" smtClean="0">
                <a:solidFill>
                  <a:schemeClr val="tx1"/>
                </a:solidFill>
              </a:rPr>
              <a:t>к.т.н., преподаватель </a:t>
            </a:r>
            <a:r>
              <a:rPr lang="ru-RU" sz="2000" dirty="0" err="1" smtClean="0">
                <a:solidFill>
                  <a:schemeClr val="tx1"/>
                </a:solidFill>
              </a:rPr>
              <a:t>ФСУиР</a:t>
            </a:r>
            <a:r>
              <a:rPr lang="ru-RU" sz="2000" dirty="0" smtClean="0">
                <a:solidFill>
                  <a:schemeClr val="tx1"/>
                </a:solidFill>
              </a:rPr>
              <a:t> – Рассадина Анна Александровна</a:t>
            </a:r>
            <a:endParaRPr lang="nl-NL" sz="2000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Контактные данные: 8-950-047-25-58, </a:t>
            </a:r>
            <a:r>
              <a:rPr lang="en-US" dirty="0" smtClean="0">
                <a:solidFill>
                  <a:schemeClr val="tx1"/>
                </a:solidFill>
              </a:rPr>
              <a:t>aarassadina@itmo.ru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6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261257" y="653143"/>
            <a:ext cx="8543109" cy="4121025"/>
          </a:xfrm>
        </p:spPr>
        <p:txBody>
          <a:bodyPr>
            <a:noAutofit/>
          </a:bodyPr>
          <a:lstStyle/>
          <a:p>
            <a:pPr indent="457200" algn="just" fontAlgn="base">
              <a:buFont typeface="Arial" pitchFamily="34" charset="0"/>
              <a:buChar char="•"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Текст 7"/>
          <p:cNvSpPr txBox="1">
            <a:spLocks/>
          </p:cNvSpPr>
          <p:nvPr/>
        </p:nvSpPr>
        <p:spPr>
          <a:xfrm>
            <a:off x="261257" y="673904"/>
            <a:ext cx="8543109" cy="44695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Стандартизация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- деятельность по разработке (ведению), утверждению, изменению (актуализации), отмене, опубликованию и применению документов по стандартизации и иная деятельность, направленная на достижение упорядоченности в отношении объектов стандартизации. 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Цели стандартизации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Содействие социально-экономическому развитию Российской Федерации;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Содействие интеграции Российской Федерации в мировую экономику и международные системы стандартизации в качестве равноправного партнера;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Улучшение качества жизни населения страны;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Обеспечение обороны страны и безопасности государства;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Техническое перевооружение промышленности;</a:t>
            </a:r>
          </a:p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Повышение качества продукции, выполнения работ, оказания услуг и повышение конкурентоспособности продукции российского производства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7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98783" y="313659"/>
            <a:ext cx="8666921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Цели стандартизации достигаются путем реализации следующих задач:</a:t>
            </a:r>
          </a:p>
          <a:p>
            <a:pPr indent="457200" algn="just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и внедрение передовых технологий, в том числе информационных технологий, достижение и поддержание технологического лидерства Российской Федерации в высокотехнологичных (инновационных) секторах экономики;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Повышение уровня безопасности жизни и здоровья людей, охрана окружающей среды, охрана объектов животного, растительного мира и других природных ресурсов, имущества юридических лиц и физических лиц, государственного и муниципального имущества, а также содействие развитию систем жизнеобеспечения населения в чрезвычайных ситуациях;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Оптимизация и унификация номенклатуры продукции, обеспечение ее совместимости и взаимозаменяемости, сокращение сроков ее создания, освоения в производстве, а также затрат на эксплуатацию и утилизацию;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Применение документов по стандартизации при поставках товаров, выполнении работ, оказании услуг, в том числе при осуществлении закупок товаров, работ, услуг для обеспечения государственных и муниципальных нужд;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8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2759" y="473157"/>
            <a:ext cx="8666921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Цели стандартизации достигаются путем реализации следующих задач:</a:t>
            </a:r>
          </a:p>
          <a:p>
            <a:pPr indent="457200" algn="just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5) Обеспечение единства измерений и сопоставимости их результатов;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6) Предупреждение действий, вводящих потребителя продукции (далее - потребитель) в заблуждение;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7) Обеспечение рационального использования ресурсов;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8) Устранение технических барьеров в торговле и создание условий для применения международных стандартов и региональных стандартов, региональных сводов правил, стандартов иностранных государств и сводов правил иностранных государств.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mtClean="0"/>
              <a:t>    9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261257" y="653143"/>
            <a:ext cx="8543109" cy="4121025"/>
          </a:xfrm>
        </p:spPr>
        <p:txBody>
          <a:bodyPr>
            <a:noAutofit/>
          </a:bodyPr>
          <a:lstStyle/>
          <a:p>
            <a:pPr indent="457200" algn="just" fontAlgn="base">
              <a:buFont typeface="Arial" pitchFamily="34" charset="0"/>
              <a:buChar char="•"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Текст 7"/>
          <p:cNvSpPr txBox="1">
            <a:spLocks/>
          </p:cNvSpPr>
          <p:nvPr/>
        </p:nvSpPr>
        <p:spPr>
          <a:xfrm>
            <a:off x="261257" y="673904"/>
            <a:ext cx="8543109" cy="44695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0" marR="0" lvl="0" indent="4572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Основная задача стандартизации </a:t>
            </a:r>
            <a:r>
              <a:rPr kumimoji="0" lang="ru-RU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 обеспечить</a:t>
            </a:r>
            <a:r>
              <a:rPr kumimoji="0" lang="ru-RU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единую нормативно-техническую, информационную, методическую и организационную основу проектирования, производства и эксплуатации изделий. При этом обеспечивается использование единого технического языка и терминологии, взаимообмен предприятиями без переоформления, совершенствование организации проектных работ, возможность автоматизации разработки ТД  с унификацией форм документов, совершенствование способов учета, хранения и изменения документации и др.</a:t>
            </a:r>
            <a:endParaRPr kumimoji="0" lang="ru-RU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783" y="139307"/>
            <a:ext cx="8666921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№162-ФЗ Статья 7 </a:t>
            </a:r>
          </a:p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Направления государственной политики РФ в сфере стандартизации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1) определение сфер государственного регулирования, приоритетных направлений развития национальной системы стандартизации;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2) принятие и реализация документов стратегического планирования, в том числе государственных программ Российской Федерации и государственных программ субъектов Российской Федерации, а также федеральных целевых программ, ведомственных целевых программ, иных программ, предусматривающих разработку документов по стандартизации;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3) расширение применения документов по стандартизации в деятельности органов государственной власти и организаций;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4) подготовка кадрового состава в сфере стандартизации; содействие экономической интеграции, в том числе с государствами – членами Содружества Независимых Государств и Евразийского экономического союза;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5) другие направления в сфере стандартизации в соответствии с законодательными актами Российской Федерации и иными нормативными правовыми актами Российской Федерации.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48261" y="4774168"/>
            <a:ext cx="67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10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11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51773" y="449470"/>
            <a:ext cx="8680192" cy="4324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1.1. Государственная система стандартизации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Функции по выработке государственной политики РФ в данной сфере выполняет федеральный орган исполнительной власти (МИНПРОМТОРГ). Он создает технические комитеты с учетом следующих принципов: 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добровольное участие;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равное представительство сторон;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соблюдение целей и задач стандартизации;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открытость и доступность информации о создаваемом техническом комитете по стандартизации.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Технические комитеты по стандартизации участвуют в подготовке предложений о формировании государственной политики Российской Федерации в сфере стандартизации. Технические комитеты принимают участие в разработке международных стандартов, региональных стандартов, межгосударственных стандартов в порядке, установленном федеральным органом исполнительной власти в сфере стандартизации.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617806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12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91544" y="300143"/>
            <a:ext cx="8521152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457200" algn="just"/>
            <a:r>
              <a:rPr lang="ru-RU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1.2. Правовое регулирование отношений в сфере стандартизации</a:t>
            </a:r>
          </a:p>
          <a:p>
            <a:pPr indent="457200"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Применение международных стандартов, региональных стандартов и региональных сводов правил, стандартов иностранных государств и сводов правил иностранных государств, иных документов по стандартизации иностранных государств осуществляется в соответствии с международными договорами Российской Федерации и 162 ФЗ «О стандартизации в РФ».</a:t>
            </a:r>
          </a:p>
          <a:p>
            <a:pPr indent="457200"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Документы национальной системы стандартизации не должны противоречить международным договорам Российской Федерации, федеральным законам, актам Президента Российской Федерации, актам Правительства Российской Федерации, нормативным правовым актам федеральных органов исполнительной власти и нормативным правовым актам Государственной корпорации по атомной энергии "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Росатом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", изданным в соответствии с установленными полномочиями.</a:t>
            </a:r>
          </a:p>
          <a:p>
            <a:pPr indent="457200" algn="just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При разработке национальных стандартов международные стандарты используются в качестве основы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за исключением случаев, если такое использование признано невозможным вследствие несоответствия требований международных стандартов климатическим и географическим особенностям Российской Федерации, техническим и (или) технологическим особенностям или по иным основаниям либо Российская Федерация в соответствии с установленными процедурами выступала против утверждения международного      стандарта или отдельного его положения.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17807" y="4818434"/>
            <a:ext cx="5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14" name="Текст 4"/>
          <p:cNvSpPr txBox="1">
            <a:spLocks/>
          </p:cNvSpPr>
          <p:nvPr/>
        </p:nvSpPr>
        <p:spPr>
          <a:xfrm>
            <a:off x="251791" y="437796"/>
            <a:ext cx="8679267" cy="43597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45720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1.3. Международное сотрудничество в сфере стандартизации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45720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Основными направлениями международного и регионального сотрудничества в сфере стандартизации являются:</a:t>
            </a:r>
          </a:p>
          <a:p>
            <a:pPr marL="0" marR="0" lvl="0" indent="45720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1) обеспечение конкурентоспособности российской продукции на мировом рынке;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2) гармонизация национальных стандартов с международными стандартами и региональными стандартами;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3) разработка и участие в разработке международных стандартов, региональных стандартов и межгосударственных стандартов;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4) обмен опытом и информацией в сфере стандартизации;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5) привлечение российских представителей к разработке международных стандартов, региональных стандартов и межгосударственных стандартов.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67595" y="4818434"/>
            <a:ext cx="67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>
          <a:xfrm>
            <a:off x="271672" y="395043"/>
            <a:ext cx="8462682" cy="4359729"/>
          </a:xfrm>
          <a:solidFill>
            <a:schemeClr val="bg1"/>
          </a:solidFill>
        </p:spPr>
        <p:txBody>
          <a:bodyPr>
            <a:noAutofit/>
          </a:bodyPr>
          <a:lstStyle/>
          <a:p>
            <a:pPr indent="457200" algn="just" fontAlgn="base">
              <a:spcBef>
                <a:spcPts val="0"/>
              </a:spcBef>
            </a:pPr>
            <a:r>
              <a:rPr lang="ru-RU" sz="1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Участие Российской Федерации в международном и региональном сотрудничестве в сфере стандартизации включает в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себя:</a:t>
            </a:r>
          </a:p>
          <a:p>
            <a:pPr indent="457200" algn="just" fontAlgn="base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fontAlgn="base">
              <a:spcBef>
                <a:spcPts val="0"/>
              </a:spcBef>
              <a:buAutoNum type="arabicParenR"/>
            </a:pP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участие в работе руководящих, координирующих и консультативных органов международных и региональных организаций по стандартизации;</a:t>
            </a:r>
          </a:p>
          <a:p>
            <a:pPr marL="342900" indent="-342900" algn="just" fontAlgn="base">
              <a:spcBef>
                <a:spcPts val="0"/>
              </a:spcBef>
              <a:buAutoNum type="arabicParenR"/>
            </a:pPr>
            <a:endParaRPr lang="ru-RU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spcBef>
                <a:spcPts val="0"/>
              </a:spcBef>
            </a:pP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2) представительство или участие в технических комитетах (подкомитетах, группах) международных и региональных организаций по стандартизации, включая ведение дел секретариатов технических комитетов и подкомитетов;</a:t>
            </a:r>
          </a:p>
          <a:p>
            <a:pPr algn="just" fontAlgn="base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spcBef>
                <a:spcPts val="0"/>
              </a:spcBef>
            </a:pP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3) разработку международных стандартов, региональных стандартов и межгосударственных стандартов.</a:t>
            </a: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0937" y="513567"/>
            <a:ext cx="8397098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Система стандартизации</a:t>
            </a:r>
          </a:p>
          <a:p>
            <a:pPr algn="just">
              <a:spcAft>
                <a:spcPts val="600"/>
              </a:spcAft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стандартизации включает в себя совокупность организационных, правовых, технических и экономических мероприятий, которые осуществляются под контролем национального органа стандартизации и концентрируются на формировании и использовании нормативных документов в сфере стандартизации.</a:t>
            </a:r>
          </a:p>
          <a:p>
            <a:pPr algn="just">
              <a:spcAft>
                <a:spcPts val="600"/>
              </a:spcAft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стандартизации призвана защитить потребителей государства.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9800" y="4724400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078" y="437322"/>
            <a:ext cx="823622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Метрология, наука об измерениях, имеет очень древние корни. Чтобы на тысячелетия надежно сложить пирамиды в Египте, требовалось очень точно вымерять все блоки. </a:t>
            </a:r>
          </a:p>
          <a:p>
            <a:r>
              <a:rPr lang="ru-RU" sz="1400" dirty="0" smtClean="0"/>
              <a:t>Во всех странах развитие метрологии государственная задача. Знаете, кому при князе Владимире доверяли всяческие эталонные измерения веса, длины (Х век)? Епископу. Подразумевалось, что он честен, порядочен. А за нарушения в тех или иных измерениях были наказания вплоть до казни. Потому что от точности зависело все, в том числе изготовление оружия. </a:t>
            </a:r>
          </a:p>
          <a:p>
            <a:r>
              <a:rPr lang="ru-RU" sz="1400" dirty="0" smtClean="0"/>
              <a:t>Первое международное метрологическое учреждение появилось не так давно: в 1885 году – Бюро мер и весов в Париже. Тогда страны договорились сравнивать национальные эталоны (чтобы «французский» килограмм был бы таким же как «русский», «английский» и так далее.</a:t>
            </a:r>
          </a:p>
          <a:p>
            <a:r>
              <a:rPr lang="ru-RU" sz="1400" dirty="0" smtClean="0"/>
              <a:t>Согласование стандартов появилось позже, в начале ХХ века. Началось с МЭК, Международной электротехнической комиссии. В производство внедрялось электричество, появлялись работающие на нем конвейеры – стандартизация нужна была в том числе для безопасности.</a:t>
            </a:r>
          </a:p>
          <a:p>
            <a:r>
              <a:rPr lang="ru-RU" sz="1400" dirty="0" smtClean="0"/>
              <a:t>Международная организация по стандартизации возникла только после Второй мировой войны. Стало развиваться управление качеством продукции: у нас первой была Львовская  система управления качеством продукции (1970-е). Потом появилась Днепропетровская, а затем Ленинградская территориальная система управления качеством. К тому времени у нас уже был и международный опыт стандартизации. Этот опыт шел от авиации. Там стандартизация – самая лучшая. Она вся основана на международных требованиях, ведь самолеты и продаются и летают по всему миру. СССР и Великобритания стали инициаторами создания международных стандартов по управлению качеством.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81947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96" y="116214"/>
            <a:ext cx="9042400" cy="4878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Национальная система стандартизации</a:t>
            </a:r>
          </a:p>
          <a:p>
            <a:pPr algn="just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Национальная система стандартизации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обеспечения согласованного взаимодействия участников работ по стандартизации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(федеральный орган исполнительной власти, осуществляющий функции по выработке государственной политики и нормативно-правовому регулированию в сфере стандартизации, федеральный орган исполнительной власти в сфере стандартизации, другие федеральные органы исполнительной власти, Государственная корпорация по атомной энергии "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Росатом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и иные государственные корпорации в соответствии с установленными полномочиями в сфере стандартизации, технические комитеты по стандартизации, проектные технические комитеты по стандартизации, комиссия по апелляциям, юридические лица, в том числе общественные объединения, зарегистрированные на территории Российской Федерации, физические лица - граждане Российской Федерации)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принципов стандартизации при разработке (ведении), утверждении, изменении (актуализации), отмене, опубликовании и применении документов по стандартизации, предусмотренных статьей 14 № 162-ФЗ (виды документов по стандартизации), с использованием нормативно-правового, информационного, научно-методического, финансового и иного ресурсного обеспечения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9800" y="4724400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17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77687" y="894522"/>
            <a:ext cx="8368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Документы национальной системы стандартизации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применяются на добровольной основе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одинаковым образом и в равной мере независимо от страны и (или) места происхождения продукции (товаров, работ, услуг), если иное не установлено законодательством Российской Федерации.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Применение национального стандарта является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обязательным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для изготовителя и (или) исполнителя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 случае публичного заявления о соответствии продукции национальному стандарту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в том числе в случае применения обозначения национального стандарта в маркировке, в эксплуатационной или иной документации, и (или) маркировки продукции знаком национальной системы стандартизации.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18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77687" y="894522"/>
            <a:ext cx="8368748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Виды документов стандартизации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 национальной системы стандартизации;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Общероссийские классификаторы;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Стандарты организаций, в том числе технические условия;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Своды правил;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 по стандартизации, которые устанавливают обязательные требования в отношении закрепленных объектов стандартизации и областей деятельности, предусмотренных статьей 6 (стандартизация в отношении оборонной продукции) ФЗ «О стандартизации в Российской Федерации»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5988" y="551145"/>
            <a:ext cx="8109212" cy="40472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Принципы системы стандартизации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добровольность применения документов по стандартизации 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обязательность применения документов по стандартизации в отношении оборонной продукции, а также безопасности дорожного движения при его организации на территории Российской Федерации;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комплексности и системности стандартизации, преемственности деятельности в сфере стандартизации;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соответствия общих характеристик, правил и общих принципов, устанавливаемых в документах национальной системы стандартизации, современному уровню развития науки, техники и технологий, передовому отечественному и зарубежному опыту; </a:t>
            </a:r>
          </a:p>
          <a:p>
            <a:pPr marL="342900" indent="-342900" algn="just"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открытость разработки документов национальной системы стандартизации, обеспечение участия в разработке таких документов всех заинтересованных лиц, достижение консенсуса при разработке национальных стандартов;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85200" y="4775200"/>
            <a:ext cx="45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19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000" y="288099"/>
            <a:ext cx="8716375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Принципы системы стандартизации</a:t>
            </a:r>
          </a:p>
          <a:p>
            <a:pPr>
              <a:spcAft>
                <a:spcPts val="600"/>
              </a:spcAft>
            </a:pPr>
            <a:endParaRPr lang="ru-RU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6) установление в документах по стандартизации требований, обеспечивающих возможность контроля за их выполнением;</a:t>
            </a:r>
          </a:p>
          <a:p>
            <a:pPr marL="342900" indent="-342900"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7) унификация разработки (ведения), утверждения (актуализации), изменения, отмены, опубликования и применения документов по стандартизации; </a:t>
            </a:r>
          </a:p>
          <a:p>
            <a:pPr marL="342900" indent="-342900"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8) соответствие документов по стандартизации действующим на территории Российской Федерации техническим регламентам;</a:t>
            </a:r>
          </a:p>
          <a:p>
            <a:pPr marL="342900" indent="-342900"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9) непротиворечивость документов национальной системы стандартизации и сводов правил, отсутствие в них дублирующих положений;</a:t>
            </a:r>
          </a:p>
          <a:p>
            <a:pPr marL="342900" indent="-342900"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10) доступность информации о документах по стандартизации с учетом ограничений, установленных нормативными правовыми актами Российской Федерации в области защиты сведений, составляющих государственную тайну или относимых к охраняемой в соответствии с законодательством Российской Федерации иной информации ограниченного доступа.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5200" y="4775200"/>
            <a:ext cx="45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20</a:t>
            </a: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21</a:t>
            </a:r>
            <a:endParaRPr lang="ru-RU" dirty="0"/>
          </a:p>
        </p:txBody>
      </p:sp>
      <p:graphicFrame>
        <p:nvGraphicFramePr>
          <p:cNvPr id="10" name="Схема 9"/>
          <p:cNvGraphicFramePr/>
          <p:nvPr/>
        </p:nvGraphicFramePr>
        <p:xfrm>
          <a:off x="1409700" y="787400"/>
          <a:ext cx="6515100" cy="353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22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84192"/>
            <a:ext cx="8572500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Планирование работ стандартизации, разработка и утверждение документов национальной системы стандартизации</a:t>
            </a:r>
          </a:p>
          <a:p>
            <a:pPr algn="just">
              <a:spcAft>
                <a:spcPts val="600"/>
              </a:spcAft>
            </a:pPr>
            <a:endParaRPr lang="ru-RU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42900" y="925694"/>
            <a:ext cx="2197100" cy="4327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Федеральный орган исполнительной власти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1358431"/>
            <a:ext cx="185420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разрабатывает,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утверждает,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вносит изменения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819400" y="938394"/>
            <a:ext cx="2197100" cy="788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Программа национальной стандартизации 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2540000" y="1142063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5299" y="938394"/>
            <a:ext cx="334010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Осуществляется на основе:</a:t>
            </a:r>
          </a:p>
          <a:p>
            <a:pPr algn="just"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установленных целевых индикаторов и показателей;</a:t>
            </a:r>
          </a:p>
          <a:p>
            <a:pPr algn="just"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перспективных программ стандартизации по приоритетным направлениям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68300" y="2310689"/>
            <a:ext cx="2197100" cy="788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Планирование работ по стандартизации 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8600" y="2373531"/>
            <a:ext cx="185420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краткосрочное,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среднесрочное,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долгосрочное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91100" y="2373531"/>
            <a:ext cx="392430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Отвечает стратегии социально-экономического развития РФ, документам стратегического планирования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68300" y="3251895"/>
            <a:ext cx="2197100" cy="788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Реализация программы включает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5900" y="3264595"/>
            <a:ext cx="28829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разработка проектов документов;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их экспертиза;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утверждение;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регистрация;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изменение (актуализация);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3264595"/>
            <a:ext cx="29718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 отмена;</a:t>
            </a:r>
          </a:p>
          <a:p>
            <a:pPr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официальное опубликование;</a:t>
            </a:r>
          </a:p>
          <a:p>
            <a:pPr algn="just">
              <a:buFontTx/>
              <a:buChar char="-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включение в Федеральный информационный фонд стандартов</a:t>
            </a:r>
          </a:p>
          <a:p>
            <a:pPr algn="just">
              <a:buFontTx/>
              <a:buChar char="-"/>
            </a:pP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01640" y="4794244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23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0"/>
            <a:ext cx="8294180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Порядок разработки и утверждения национального стандарта (проекта национального стандарта, НС)</a:t>
            </a:r>
          </a:p>
          <a:p>
            <a:pPr algn="just">
              <a:spcAft>
                <a:spcPts val="600"/>
              </a:spcAft>
            </a:pPr>
            <a:endParaRPr lang="ru-RU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600699" y="798225"/>
            <a:ext cx="2985581" cy="4327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Федеральный орган исполнительной власти (ФОИВ</a:t>
            </a:r>
            <a:r>
              <a:rPr lang="ru-RU" sz="1400" dirty="0" smtClean="0"/>
              <a:t>)</a:t>
            </a:r>
            <a:endParaRPr lang="ru-RU" sz="1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92100" y="798225"/>
            <a:ext cx="2197100" cy="4327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Разработчик национального стандарта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48000" y="3819705"/>
            <a:ext cx="1308100" cy="9663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Технический комитет по стандартиза-ции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8200" y="709325"/>
            <a:ext cx="13335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Направляет уведомление о разработке НС 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V="1">
            <a:off x="2508250" y="1015061"/>
            <a:ext cx="86995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4711700" y="1015063"/>
            <a:ext cx="86995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2616200" y="709325"/>
            <a:ext cx="254000" cy="254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3000" y="1435745"/>
            <a:ext cx="3962400" cy="21236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Размещает уведомление о разработке НС на своем официальном сайте (7 дней)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Уведомление содержит информацию о положениях НС, которые отличаются от положений международных стандартов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Размещает уведомление о завершении публичного обсуждения проекта НС (7 дней)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Принимает решение об утверждении/отклонении НС и дате введения его в действие (не позднее, чем 30 дней); размещает эту информацию на своем официальном сайте (7 дней)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Прямая со стрелкой 21"/>
          <p:cNvCxnSpPr>
            <a:stCxn id="10" idx="2"/>
          </p:cNvCxnSpPr>
          <p:nvPr/>
        </p:nvCxnSpPr>
        <p:spPr>
          <a:xfrm flipH="1">
            <a:off x="7086600" y="1230962"/>
            <a:ext cx="6890" cy="204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1400390" y="1240692"/>
            <a:ext cx="0" cy="19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25400" y="1612900"/>
            <a:ext cx="254000" cy="254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400" y="1435745"/>
            <a:ext cx="2514599" cy="36009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Обеспечивает доступность проекта НС; предоставляет копию проекта НС </a:t>
            </a:r>
            <a:r>
              <a:rPr lang="ru-RU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заинтересованным лицам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Проводит публичное обсуждение проекта НС; составляет перечень замечаний заинтересованных лиц (содержание + результат рассмотрения замечаний); предоставляет замечания </a:t>
            </a:r>
            <a:r>
              <a:rPr lang="ru-RU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ФОИВ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. Срок – не менее чем 60 дней со дня размещения НС на официальном сайте ФОИВ.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Обеспечивает доступность доработанного проекта НС и перечня замечаний заинтересованным лицам для ознакомления.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Предоставляет проект и перечень замечаний в технический комитет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25400" y="2158022"/>
            <a:ext cx="254000" cy="254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4648200" y="1485432"/>
            <a:ext cx="254000" cy="254936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Овал 36"/>
          <p:cNvSpPr/>
          <p:nvPr/>
        </p:nvSpPr>
        <p:spPr>
          <a:xfrm>
            <a:off x="4698999" y="2400704"/>
            <a:ext cx="254000" cy="254936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5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Овал 37"/>
          <p:cNvSpPr/>
          <p:nvPr/>
        </p:nvSpPr>
        <p:spPr>
          <a:xfrm>
            <a:off x="25400" y="3711949"/>
            <a:ext cx="254000" cy="254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12700" y="4659469"/>
            <a:ext cx="254000" cy="254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Прямая со стрелкой 39"/>
          <p:cNvCxnSpPr/>
          <p:nvPr/>
        </p:nvCxnSpPr>
        <p:spPr>
          <a:xfrm>
            <a:off x="2806700" y="4328641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53001" y="3593915"/>
            <a:ext cx="3962398" cy="138499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Экспертиза проекта НС (проверка соответствия НС целям и задачам стандартизации, используемой терминологии требованиям законодательства, положениям основополагающих НС, полноты учета замечаний). Срок – может быть более чем 90 дней.</a:t>
            </a:r>
          </a:p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Подготавливает в </a:t>
            </a:r>
            <a:r>
              <a:rPr lang="ru-RU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ФОИВ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 мотивированное предложение об утверждении/отклонении НС (7 дней)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4356100" y="4328641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Овал 48"/>
          <p:cNvSpPr/>
          <p:nvPr/>
        </p:nvSpPr>
        <p:spPr>
          <a:xfrm>
            <a:off x="4699000" y="3692237"/>
            <a:ext cx="254000" cy="25493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8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Овал 49"/>
          <p:cNvSpPr/>
          <p:nvPr/>
        </p:nvSpPr>
        <p:spPr>
          <a:xfrm>
            <a:off x="4698999" y="4531073"/>
            <a:ext cx="254000" cy="25493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9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Овал 50"/>
          <p:cNvSpPr/>
          <p:nvPr/>
        </p:nvSpPr>
        <p:spPr>
          <a:xfrm>
            <a:off x="4368800" y="2820272"/>
            <a:ext cx="584200" cy="515897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0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24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63462" y="363428"/>
            <a:ext cx="8235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Разработчиками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документов национальной системы стандартизации являются участники работ по стандартизации.</a:t>
            </a:r>
          </a:p>
          <a:p>
            <a:pPr indent="457200"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Участники работ по стандартизации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- федеральный орган исполнительной власти, осуществляющий функции по выработке государственной политики и нормативно-правовому регулированию в сфере стандартизации, федеральный орган исполнительной власти в сфере стандартизации, другие федеральные органы исполнительной власти, Государственная корпорация по атомной энергии "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Росатом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" и иные государственные корпорации в соответствии с установленными полномочиями в сфере стандартизации, технические комитеты по стандартизации, проектные технические комитеты по стандартизации, комиссия по апелляциям, юридические лица, в том числе общественные объединения, зарегистрированные на территории Российской Федерации, физические лица - граждане Российской Федерации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3150" y="250694"/>
            <a:ext cx="86276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Национальный стандарт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- документ по стандартизации, который разработан участником или участниками работ по стандартизации, по результатам экспертизы в техническом комитете по стандартизации или проектном техническом комитете по стандартизации утвержден федеральным органом исполнительной власти в сфере стандартизации и в котором для всеобщего применения устанавливаются общие характеристики объекта стандартизации, а также правила и общие принципы в отношении объекта стандартизации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Предварительный национальный стандарт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- документ по стандартизации, который разработан участником или участниками работ по стандартизации, по результатам экспертизы в техническом комитете по стандартизации или проектном техническом комитете по стандартизации утвержден федеральным органом исполнительной власти в сфере стандартизации и в котором для всеобщего применения устанавливаются общие характеристики объекта стандартизации, а также правила и общие принципы в отношении объекта стандартизации на ограниченный срок в целях накопления опыта в процессе применения предварительного национального стандарта для возможной последующей разработки на его основе национального стандарта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01640" y="4794244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078" y="437322"/>
            <a:ext cx="82362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Принцип разработки стандартов</a:t>
            </a:r>
          </a:p>
          <a:p>
            <a:r>
              <a:rPr lang="ru-RU" sz="1400" dirty="0" smtClean="0"/>
              <a:t>Стандарты не зависят от общественного строя, от формы собственности (государственное предприятие или частное), от размеров предприятия, от отрасли (действуют везде – на транспорте, в строительстве, туризме, медицине). Вклад стандартизации в ВВП сейчас во многих странах достигает 27 %, в производительность труда – до 30 %.</a:t>
            </a:r>
          </a:p>
          <a:p>
            <a:r>
              <a:rPr lang="ru-RU" sz="1400" dirty="0" smtClean="0"/>
              <a:t>Взять на себя обязательства – соответствовать определенному  качеству продукции или услуг – дело добровольное. Но ты на рынок выйти не можешь, если у тебя нет сертифицированной системы оценки качества твоей продукции. На предприятии руководитель, отвечающий за вопросы качества имеет ранг не ниже вице-президента компании.</a:t>
            </a:r>
          </a:p>
          <a:p>
            <a:r>
              <a:rPr lang="ru-RU" sz="1400" dirty="0" smtClean="0"/>
              <a:t>Стандарты распространяются на все сферы деятельности – продукцию, управление, социальные вопросы, устойчивое развитие городов и стран. Есть даже относительно новый стандарт по противодействию коррупции. Их требование – любая продукция или деятельность должны быть безопасными и качественными.</a:t>
            </a:r>
          </a:p>
          <a:p>
            <a:r>
              <a:rPr lang="ru-RU" sz="1400" dirty="0" smtClean="0"/>
              <a:t>В международной организации по стандартизации есть технические комитеты. В них специалисты разрабатывают стандарты по отраслям. И во всех технических комитетах есть эксперты из России. Несмотря на геополитические сложности система работает – санкции, </a:t>
            </a:r>
            <a:r>
              <a:rPr lang="ru-RU" sz="1400" dirty="0" err="1" smtClean="0"/>
              <a:t>контрсанкции</a:t>
            </a:r>
            <a:r>
              <a:rPr lang="ru-RU" sz="1400" dirty="0" smtClean="0"/>
              <a:t>, страны дружественные и недружественные – но все это не касается измерений. Государства по прежнему проверяют свои эталоны, сравнивают с эталонами других стран. </a:t>
            </a:r>
          </a:p>
        </p:txBody>
      </p:sp>
    </p:spTree>
    <p:extLst>
      <p:ext uri="{BB962C8B-B14F-4D97-AF65-F5344CB8AC3E}">
        <p14:creationId xmlns:p14="http://schemas.microsoft.com/office/powerpoint/2010/main" val="1729910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26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6286" y="475989"/>
            <a:ext cx="85318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Стандартизация в области обеспечения качества</a:t>
            </a:r>
          </a:p>
          <a:p>
            <a:pPr algn="just"/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3.1. Международные и отечественные стандарты на системы управления качеством продукции и услуг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Все существующие стандарты можно условно разделить на международные и отечественные.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Система международной стандартизации, включающая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Organization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Standardization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(ISO), Международную электротехническую комиссию (МЭК) и Международный союз электросвязи (МСЭ), трансформирует показатели производительности, эффективности, экономии, качества, экологии, безопасности, надежности, совместимости и способности к взаимодействию в конкретные характеристики продукции и услуг, соблюдение которых необходимо при их производстве, поставке или использовании. Эти три международные организации по стандартизации вырабатывают и публикуют в форме международных стандартов действенные решения сложных технических и экономических проблем, с которыми сталкиваются бизнес, правительства и общество.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27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6286" y="475989"/>
            <a:ext cx="8531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70-80 годах ХХ века специалисты многих стран пришли к выводу, что качество </a:t>
            </a:r>
            <a:r>
              <a:rPr lang="ru-RU" b="1" u="sng" dirty="0" smtClean="0">
                <a:latin typeface="Times New Roman" pitchFamily="18" charset="0"/>
                <a:cs typeface="Times New Roman" pitchFamily="18" charset="0"/>
              </a:rPr>
              <a:t>не может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быть гарантировано только путем контроля готового продукта (продукции, товара, услуги). Оно должно обеспечиваться гораздо раньше – в процессе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изучения требований рынка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потребностей потребителей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на стадии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проектных и конструкторских разработок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при выборе поставщиков сырья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материалов и комплектующих изделий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на всех стадиях производства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и, конечно,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при реализации продукта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предоставлении услуги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их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техническом обслуживании в процессе эксплуатации потребителем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утилизации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после использования. Международное сообщество выработало единый подход к нормированию технических требований к качеству продукта. Он был использован при разработке системы качества – совокупности организационных и технических мер, необходимых для обеспечения потребителю гарантий стабильно высокого качества продукта и его соответствия требованиям стандартов и контроля</a:t>
            </a:r>
            <a:r>
              <a:rPr lang="ru-RU" dirty="0" smtClean="0"/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91838" y="4774168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28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5974" y="200417"/>
            <a:ext cx="87176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процессе работы над системой качества были сформированы основные принципы и понятия, которые в дальнейшем были использованы Международной организацией по стандартизации (ISO) при разработке международных стандартов на системы качества. С целью разработки единообразного подхода к решению вопросов управления качеством, устранения различий и гармонизации требований на международном уровне в составе ISO был создан ТК «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Управление качеством и обеспечение качества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», в задачу которого входила стандартизация и гармонизация основополагающих принципов на системы качества и разработка международных стандартов (МС) ISO серии 9000. В 1987 году были опубликованы первые пять стандартов данной серии (ISO 9000, ISO 9001, ISO 9002, ISO 9003 и ISO 9004) и разработан трех язычный словарь терминов и их определений в области обеспечения качества - МС ISO 8402.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Стандарты ISO серии 9000 служили пособием при разработке, внедрении или совершенствовании системы управления качеством в организации (например, эту функцию выполняет стандарт ISO 9004) или содержат модели, на соответствие которым может проводиться оценка системы управления качеством организации (стандарты ISO 9001, ISO 9002 и ISO 9003).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76380" y="4774168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5974" y="200417"/>
            <a:ext cx="87176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 всех упомянутых стандартов самым ёмким является стандарт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ISO 9004 «Общее руководство качеством и элементы системы качества. Руководящие указания».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Он содержит философский подход и наиболее полное описание системы управления качеством. Стандарт изложен в виде рекомендаций. В отличие от стандарта ISO 9004 стандарты ISO 9001 – ISO 9003 изложены нормативным языком и содержат нормы, которым должна соответствовать система качества организации. В зависимости от характера продукта (продукции или услуги), особенностей организации и потребностей клиентов системы качества в организациях могут быть разной степени сложности.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Эти различия предусмотрены соответственно стандартами ISO 9001, ISO 9002 и ISO 9003, которые можно представить в виде «матрёшки», где большей является ISO 9001, а меньшей – ISO 9003. Стандарты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ISO 9001 «Система качества. Модель для обеспечения качества при проектировании и/или разработке, производстве, монтаже и обслуживании»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используется тогда, когда система качества поставщика должна обеспечить необходимое качество продукта (товара или услуги) на нескольких этапах, которые могут включать проектирование, производство, монтаж и обслуживание продукта.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88813" y="601249"/>
            <a:ext cx="83603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ISO 9002 «Системы качества. Модель для обеспечения качества при производстве и монтаже»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используется тогда, когда система качества поставщика должна обеспечить необходимое качество в процессе производства и монтажа продукта (продукции, товара, услуги).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ISO 9003 «Системы качества. Модель для обеспечения качества при обязательности контроля и испытаниях»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используется тогда, когда система качества поставщика должна обеспечить необходимое качество в процессе производства и монтажа продукта.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Стандарты ISO получили во всем мире очень широкое распространение. В Европейском Сообществе на их основе приняты стандарты EN серии 29000.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1994 году после внесения изменений появилась вторая версия стандартов ISO серии 9000. В декабре 2000 года вышло официальное издание новой версии международных стандартов ISO 9001-2000, заменившее версию 1994 года.</a:t>
            </a:r>
          </a:p>
          <a:p>
            <a:pPr indent="457200"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5974" y="200417"/>
            <a:ext cx="8717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настоящее время в мировой практике активизируется использование международных стандартов ИСО серии 9000. серии ИСО 14000. OHSAS 18001-99, SA 8000:2001. Создаются предпосылки для формирования интегрированной системы менеджмента (ИСМ) на предприятиях.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 интегрированной системой менеджмента (ИСМ) понимается система менеджмента организации, построенная на основе соответствия требованиям двух и более международных стандартов на системы менеджмента.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предприятие обязано выпускать продукцию, пользующуюся спросом у потребителя, запросы которого постоянно растут. Решение этой задачи должно обеспечиваться менеджментом качества - МС ИСО 9001;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предприятие должно создать персоналу условия для произво­дительного и безопасного труда. Решение этой задачи призван обеспечить менеджмент профессиональной безопасности и защиты здоровья сотрудников - OHSAS 18001-99.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Предприятие не может находиться вне природной зоны, а значит, должно управлять своим воздействием на нее, используя систему экологического менеджмента – ИСО 14001.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9099" y="4760417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00417"/>
            <a:ext cx="87682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Социальная среда, в которой существует предприятие, предъявляет к нему свои требования с точки зрения соблюдения трудового законодательства, реализации социальных гарантий, благотворительности и поддержки общественных движений, общественной активности и этики ведения бизнеса. Все вышеуказанное относится к сфере социального менеджмента SA 8000: 2001. Стандарт SA 8000-2001 «Система социального и этического менеджмента» разработан в 1997 году. Цель стандарта – улучшение условий труда и жизненного уровня работников. Идеология SA 8000 основывается на конвенциях ООН по правам ребенка и исключению всех форм дискриминации в отношении женщин.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Данный стандарт устанавливает критерии для оценки следующих аспектов: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детский труд;       - принудительный труд;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здоровье и техника безопасности;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свобода профессиональных объединений и право на переговоры между нанимателем и профсоюзами о заключении коллективного договора;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дискриминация: дисциплинарные взыскания;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рабочее время;         - компенсация;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системы управления.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2822" y="650624"/>
            <a:ext cx="8352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ИСО 14000 – серии международных стандартов систем экологического менеджмента (СЭМ), устанавливающие требования к системам управления производством с точки зрения окружающей среды и безопасности.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Зависимость привлекательности организации для заинтересованных сторон при внедрении систем менеджмента, отвечающих требованиям международных стандартов OHSAS 18001-99 «Система менеджмента в области промышленной безопасности и охраны труда. Требования» разработан в 1999 году. Основная цель OHSAS 18001 – обеспечение контроля факторов.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57510" y="616248"/>
            <a:ext cx="83946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Существуют системы, которые ориентированы на критерии глобального рынка. Такие системы обобщенно называются TQM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Total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Quality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и являются результатом взаимосвязи восточной и западной точек зрения на проблемы качества. Понятие TQM в различных странах трактуется по-разному и имеет разные версии перевода: тотальное УК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управление качеством), общефирменное УК, всеобщее УК, всеобъемлющее УК, управление предприятием, ориентированное на качество. Само понятие TQM на предприятии трактуется следующим образом: Т - подход, охватывающий все виды деятельности, Q – качество СМК (системы менеджмента качества) предприятия, процессов, продукции (услуг); М – управление на основе новых принципов, которые охватывают всех руководителей.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35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5318" y="564802"/>
            <a:ext cx="84898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Европе TQM определяется как культура организации производства, призванная отвечать запросам потребителя на основе непрерывного совершенствования. На Востоке (Япония. Корея. Тайвань) TQM отличается научным подходом – более широким применением методов статистического управления качеством и организацией кружков качества.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Согласно ИСО 8402:1394 «TQM - это подход к руководству организацией, нацеленной на качество, основанный на участии всех его членов и направленный на достижение долгосрочного успеха путем удовлетворения требований потребителя и выгоды для членов организации и общества». При TQM концепция качества имеет отношение к достижению всех целей управления.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Активное участие в создании серии ИСО 9000 приняли ученые и специалисты Англии, Германии, Швейцарии, Чехословакии, США.</a:t>
            </a:r>
          </a:p>
          <a:p>
            <a:pPr indent="457200"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078" y="245166"/>
            <a:ext cx="82362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Политические проблемы</a:t>
            </a:r>
          </a:p>
          <a:p>
            <a:r>
              <a:rPr lang="ru-RU" sz="1400" dirty="0" smtClean="0"/>
              <a:t>Сейчас некоторые стандарты для России стали недоступны. Если раньше нам подходил какой-то стандарт, выработанный в другой стране, мы могли просто перевести его требования на русский язык и спокойно пользоваться, то сейчас нет. Эта проблема не критична, поскольку у нас есть своя система стандартизации, в которой новый стандарты создаются за пол года. А раньше это занимало несколько лет.</a:t>
            </a:r>
          </a:p>
          <a:p>
            <a:r>
              <a:rPr lang="ru-RU" sz="1400" dirty="0" smtClean="0"/>
              <a:t>Проблема в ином. Стандартизация не возможна без метрологии. В области измерений Россия является одним из лидеров в мире. У нас достаточно компетенций и возможностей, чтобы точнейшим образом измерить любые величины. А без точности измерений качество не мыслимо. Значительная часть приборов у нас импортная.  </a:t>
            </a:r>
            <a:r>
              <a:rPr lang="ru-RU" sz="1400" dirty="0" smtClean="0"/>
              <a:t>До санкций нам казалось нормальным закупать импортную технику. Теперь ее надо менять на отечественную.</a:t>
            </a:r>
            <a:br>
              <a:rPr lang="ru-RU" sz="1400" dirty="0" smtClean="0"/>
            </a:br>
            <a:r>
              <a:rPr lang="ru-RU" sz="1400" dirty="0" smtClean="0"/>
              <a:t>С существующими государственными эталонами проблема в принципе решена: все они действуют на отечественных разработках, но их надо совершенствовать постоянно. Например, в </a:t>
            </a:r>
            <a:r>
              <a:rPr lang="ru-RU" sz="1400" dirty="0" err="1" smtClean="0"/>
              <a:t>нанотехнологиях</a:t>
            </a:r>
            <a:r>
              <a:rPr lang="ru-RU" sz="1400" dirty="0" smtClean="0"/>
              <a:t> совсем другие виды и уровни сложности измерений. </a:t>
            </a:r>
          </a:p>
          <a:p>
            <a:r>
              <a:rPr lang="ru-RU" sz="1400" dirty="0" smtClean="0"/>
              <a:t>Управление качеством – третья составляющая экономики качества. В Стратегии социально-экономического развития Санкт-Петербурга написано, что главная ее цель – повышение качества жизни горожан. В других стратегиях это цели вообще нет. Такое появилось впервые. ООН определяет оценку качества жизни по трем параметрам – ВВП на душу населения, уровень образования и продолжительность жизни. Этих показателей может быть намного больше:</a:t>
            </a:r>
          </a:p>
          <a:p>
            <a:r>
              <a:rPr lang="ru-RU" sz="1400" dirty="0" smtClean="0"/>
              <a:t>Агентство РИА, Агентство стратегических инициатив – больше 130. Институт проблем региональной экономики РАН – 36 (те, которые отработаны при внедрении международных стандартов в организации </a:t>
            </a:r>
            <a:r>
              <a:rPr lang="ru-RU" sz="1400" smtClean="0"/>
              <a:t>любого управления).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2942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36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00417"/>
            <a:ext cx="8768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Стандарты ИСО исходят из следующих положений:</a:t>
            </a: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качество продукции – это характерный управляемый объект;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создание продукции такого уровня качества, который удовлетворяет определенным потребностям, запросам потребителя, установленным требованиям;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в управлении и обеспечении качества участвуют все члены трудового коллектива.</a:t>
            </a: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Российской Федерации до 2009 года действовала версия стандарта ГОСТ Р ИСО 9001-2001 (ISO 9000-2000). В 2009 году официально вступил в силу стандарт ГОСТ Р ИСО 9001-2008, являющийся аналогом стандарта международной системы сертификации ISO 9001:2008. Принципиальные отличия новой версии от стандартов заключаются в следующем. Так, основным моментом становится определение ожиданий клиента и удовлетворенности клиента, подчеркивается ответственность руководства.</a:t>
            </a:r>
          </a:p>
          <a:p>
            <a:pPr indent="457200"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37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1259" y="569459"/>
            <a:ext cx="8427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 направлен на реальные процессы деятельности организации, в нем расширена возможность интеграции с другими системами менеджмента, улучшена возможность применения стандартов любыми организациями, независимо от их размеров, отрасли или выпускаемого продукта (продукции, товара или услуги). В новом стандарте появились дополнительные требования к измерениям показателей удовлетворенности клиента, выдвинуты новые требования относительно управления ресурсами и устранен ряд несоответствий в применении некоторых терминов. При этом разрешена адаптация требований как ГОСТ Р ИСО 9001-2001, так и ГОСТ Р ИСО 9001-2008 таким образом, чтобы не использовать те из них, которые не применяются организацией.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38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1260" y="789465"/>
            <a:ext cx="8441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Все российские стандарты, действующие в области социального обслуживания, на сегодняшний день можно объединить в 3 группы. 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 первой группе можно отнести стандарты, определяющие основные категории в системе социального обслуживания населения; 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 второй группе - нормативы объемов всех видов социальных услуг разного рода учреждений социального обслуживания; 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 третьей группе стандартов - комплекс социальных услуг, а также требования к качеству социальных услуг, предоставляемых разного рода категориям клиентов.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79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39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6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3.2. Стандарты по обеспечению качества программного продукта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Для соответствия качества использования в реальных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условиях проектирования и эксплуатации, наличия технических возможностей компонент программных средств к взаимодействию, способности к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совершенствованию и развитию нужно использовать стандарты, определяющие как сами характеристики качества, так и способы их оценки.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Показатели качества ПО установлены в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ГОСТ Р ИСО/МЭК 9126-93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«Информационная технология. Оценка программной продукции. Характеристика качества и руководства по их применению»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Российским аналогом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этого стандарта является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ГОСТ 28195-99 «Оценка качества программных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средств»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682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ГОСТ 28195-99 определяет общие положения по оценке качества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программных систем, номенклатуру и применяемость характеристик качества. В нем отмечается, качество, основы которого формируются при проектировании и производстве программных систем, можно обеспечивать двумя методами:</a:t>
            </a:r>
          </a:p>
          <a:p>
            <a:pPr indent="457200" algn="just">
              <a:buFont typeface="Arial" pitchFamily="34" charset="0"/>
              <a:buChar char="•"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при помощи применения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регламентированных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технологий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систем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обеспечения качества процессов проектирования и производства,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которые бы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предотвращали дефекты и минимизировали ошибки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гарантировали требуемое качество ПО в процессе его создания;</a:t>
            </a:r>
          </a:p>
          <a:p>
            <a:pPr indent="457200" algn="just"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посредством использования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итогового контроля и тестовых системных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испытаний готовых программных продуктов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 целью исключения из поставки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направления на доработку программных модулей, не соответствующих за-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данным показателям качества.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Таким образом необходимо управлять качеством программной системы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каждой стадии ее жизненного цикла при условии рассмотрения разнообразных аспектов качества и учета изменений представлений о качестве в ходе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процесса проектирования и эксплуатации.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41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682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 ГОСТ Р ИСО/МЭК 9126-93 предлагает рассматривать качество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программного продукта в соответствии со по стадиями его жизненного цикла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 использованием следующий уровней.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Целевое качество, под которым понимается необходимое и достаточное качество, отражающее реальные потребности пользователя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Так как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требования к программной системе, заявленные заказчиком, не всегда изначально полностью отражают реальные потребности пользователей, использующих этот программный продукт, то эти потребности могут изменяться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после того, как они зафиксируются в документации проекта. Целевое качество рассматривается проектировщиками как концептуальное свойство, которое не может и не должно полностью определяться в начале проекта, его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следует воспринимать как ориентир. Требования к целевому качеству следует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 возможности включать в техническое задание в части спецификации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требований к качеству программной системы (ПС), однако оценивать их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следует по завершении разработки программного продукта посредством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измерения качества эксплуатации.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42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68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Затребованное (установленное) качество продукта представляет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уровень характеристик внешнего качества, фактически заявляемый в техническом задании в части описания требований к качеству и предназначен для использования как цель при проверке ПС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При формулировании таких требований ко всем или некоторым характеристикам качества в спецификации наряду с оптимальными значениями характеристик следует указываться и предельные значения (минимальные и/или максимальные). Это будет способствовать заказчикам и проектировщикам избежать превышения стоимости и увеличения сроков разработки.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Качество программного проекта является внутренним уровнем качества программной системы, которое касается представлений в описании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основных частей или всего проекта в целом таких элементов как архитектура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ПО, структуры программного комплекса, модели пользовательского интерфейса, алгоритмов и т.п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Качество проекта лежит в основе качества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программной системы, оно, как правило, может быть лишь незначительно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улучшено в ходе изменения программного кода и тестирования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43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682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4)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Оцененное (или прогнозируемое) качество представляет собой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уровень, на котором оценивается или предсказывается комплексное качество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конечного программного продукта на основании характеристик качества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программного проекта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Качество поставляемого продукта характеризует степень готовности программного продукта к поставке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которая определяется в результате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тестирования в среде моделирования с использование моделируемых данных.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6)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Эксплуатационное качество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является уровнем качества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программной системы,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которое характеризуется по результатам ее использования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При этом пользователь оценивает только те атрибуты качества, которые видны ему в ходе реального использования, поэтому такое представление о качестве ПО может отличаться от других представлений из-за недостаточного учета особенностей программного окружения и сценариев применения программной системы.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44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39456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Стандарт ГОСТ Р ИСО/МЭК 9126-93 состоит из 4 частей, в которых излагаются следующие категории: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модель качества;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внешние метрики;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внутренние метрики;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метрики качества в использовании.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Модель качества классифицирует качество ПО в шестью структурными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наборами характеристик – показателями качества ПО. Эти показатели в свою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очередь детализируются атрибутами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субхарактеристиками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 как показано на рисунке.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414" y="211949"/>
            <a:ext cx="4803586" cy="449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45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055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 основным характеристикам, определяющим модель качества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программной системы относятся: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функциональность – соответствие функциональных возможностей ПО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набору назначений, который требуется пользователю;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надёжность – способность ПО сохранять необходимый уровень качества в определенных условиях в течение заданного периода времени;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практичность (удобство применения) характеризует объемы работ,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необходимых для использования программной системы определенным или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предполагаемым кругом пользователей;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эффективность оценивает соотношение качества функционирования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программной системы в сочетании с объемом используемых ресурсов 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временной производительностью (скоростью работы);</a:t>
            </a:r>
          </a:p>
          <a:p>
            <a:pPr indent="457200" algn="just">
              <a:buAutoNum type="arabicParenR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сопровождаемость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показатель, определяемый объемом работ, выполняемых для проведения конкретных изменений (модификаций) в процессах сопровождения и продолжающейся разработки;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мобильность – способность ПО к перенесению из одного аппаратно –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программного окружения в другое.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1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375781" y="1327759"/>
            <a:ext cx="8508097" cy="3354677"/>
          </a:xfrm>
          <a:solidFill>
            <a:schemeClr val="bg1"/>
          </a:solidFill>
        </p:spPr>
        <p:txBody>
          <a:bodyPr>
            <a:noAutofit/>
          </a:bodyPr>
          <a:lstStyle/>
          <a:p>
            <a:pPr indent="457200" algn="just" fontAlgn="base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Несмотря на объявленное Законом РФ «О техническом регулировании» добровольное применение стандартов, в метрологической практике, и не только, стандарты играют существенную роль.</a:t>
            </a:r>
          </a:p>
          <a:p>
            <a:pPr indent="457200" algn="just" fontAlgn="base"/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 fontAlgn="base"/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Федеральный закон "О стандартизации в Российской Федерации" от 29.06.2015 N 162-ФЗ (последняя редакция)</a:t>
            </a:r>
          </a:p>
          <a:p>
            <a:pPr indent="457200" algn="just" fontAlgn="base"/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Федеральный закон от 05.04.2016 г. № 104-ФЗ «О внесении изменений в отдельные законодательные акты Российской Федерации по стандартизации»</a:t>
            </a:r>
          </a:p>
          <a:p>
            <a:pPr indent="457200" algn="just" fontAlgn="base"/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 fontAlgn="base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Ряд национальных стандартов, например,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«О стандартизации в Российской Федерации»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(с изменениями на 3 июля 2016 года)</a:t>
            </a:r>
          </a:p>
          <a:p>
            <a:pPr indent="457200" algn="just" fontAlgn="base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https://www.youtube.com/watch?v=FP0mrzA1jl0&amp;ab_channel=GalileoRU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 fontAlgn="base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 fontAlgn="base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64692" y="292890"/>
            <a:ext cx="7414107" cy="727617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Нормативные и организационные основы стандартизации 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46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055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Таким образом, представление качества ПО является иерархически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многоуровневым, где: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первый уровень отражает комплекс перечисленных выше шести характеристик (показателей) качества ПО;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второму уровню соответствуют атрибуты для каждого показателя качества, детализирующие его разные аспекты и использующиеся при оценке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качества;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третий уровень определен для измерения и оценки качества с помощью метрик, под которой понимается комбинация способа измерения атрибута и шкалы измерения значений;</a:t>
            </a:r>
          </a:p>
          <a:p>
            <a:pPr indent="457200" algn="just">
              <a:buFont typeface="Wingdings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четвертый уровень представляет собой оценочные элементы метрики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(веса), используемые для получения количественного значения или качественной оценки конкретного атрибута показателя ПО.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Приведенные характеристики и атрибуты качества ПО используются для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систематического описывания требований к нему, определяя, какие конкретные свойства программ хотят обеспечить заинтересованные стороны по за-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данной характеристике.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47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5364" y="211949"/>
            <a:ext cx="87055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Оценка и анализ качества программных систем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Качество разрабатываемого программного обеспечения оценивают вектором шести изложенных выше комплексных показателей. Атрибуты качества программной системы, как характеристики качества следующего уровня, детализирующего уровень комплексных показателей, измеряются с использованием метрик качества. Под метрикой понимается сочетание его сущности, конкретного метода измерения как способа получения количественной оценки, и шкалы измерения, при помощи которой получаемые значения структурируется и систематизируются. Метрика использует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меру, то есть переменную, которой присваивается значение в результате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измерения. Если метрике необходима дальнейшая детализация на дополнительные, наиболее мелкие характеристики качества, то используется последний предусмотренный стандартом уровень оценочных элементов.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Подход к моделированию качества ПО: 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сначала идентифицируется небольшой набор характеристик - показателей качества самого высокого уровня абстракции, который затем в направлении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«сверху вниз» разбивается на наборы подчиненных атрибутов и далее на метрики и оценочные элементы.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2289" y="-12525"/>
            <a:ext cx="6688899" cy="516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48</a:t>
            </a:r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49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75988" y="601249"/>
            <a:ext cx="81102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Рекомендуется следующая общая схема процесса оценки показателей качества программных систем:</a:t>
            </a: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формирование исходных требований для анализа качества ПО, включая определение целей, выделение адекватных реальным системам показателей и требуемых значений атрибутов качества, спецификацию типа метрик;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селективный выбор метрик качества с установлением рейтингов 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уровней приоритета как показателям и атрибутов, так и метрикам и оценочным элементам, определение критериев для проведения измерений и оценки качества;</a:t>
            </a:r>
          </a:p>
          <a:p>
            <a:pPr indent="457200" algn="just">
              <a:buAutoNum type="arabicParenR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планирование процесса анализа и проектирование процедур оценки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характеристик и атрибутов качества в соответствии с жизненном циклом программной системы;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8204" y="889348"/>
            <a:ext cx="8404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4) выполнение измерений для метрик и оценочных элементов, сравнение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результатов с критериями и требованиями, обобщение и анализ результатов;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5) формирование рекомендаций по повышению качества программной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системы.</a:t>
            </a:r>
          </a:p>
          <a:p>
            <a:pPr indent="45720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Для каждой характеристики качества следует сформировать не только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меры, но и шкалы измерений с выделением требуемых, допустимых и неудовлетворительных значений. Реализация процессов оценки должна коррелировать с этапами жизненного цикла программного средства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51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6" y="104226"/>
            <a:ext cx="8582136" cy="46817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834" y="4715706"/>
            <a:ext cx="722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ИКТ – информационно-коммуникационные технологии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43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0" y="173668"/>
            <a:ext cx="8558419" cy="45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02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53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5" y="209973"/>
            <a:ext cx="8447151" cy="46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7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54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66261"/>
            <a:ext cx="8646170" cy="48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39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55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38" y="258320"/>
            <a:ext cx="8216443" cy="45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2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400833" y="614735"/>
            <a:ext cx="8186561" cy="4067701"/>
          </a:xfrm>
          <a:solidFill>
            <a:schemeClr val="bg1"/>
          </a:solidFill>
        </p:spPr>
        <p:txBody>
          <a:bodyPr>
            <a:noAutofit/>
          </a:bodyPr>
          <a:lstStyle/>
          <a:p>
            <a:pPr indent="457200" algn="just" fontAlgn="base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Федеральный орган исполнительной власти, осуществляющий функции по выработке политики и нормативно-правовому регулированию в сфере стандартизации – Министерство промышленности и торговли Российской Федерации (МИНПРОМТОРГ РОССИИ)</a:t>
            </a:r>
          </a:p>
          <a:p>
            <a:pPr indent="457200" algn="just" fontAlgn="base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Формировал и реализовывал государственную политику РФ в области стандартизации – Государственный комитет Российской Федерации по стандартизации и метрологии (Госстандарт России), действующий на основании Положения, утвержденного Постановлением Правительства РФ от 7 мая 1999 г. № 498.</a:t>
            </a:r>
          </a:p>
          <a:p>
            <a:pPr indent="457200" algn="just" fontAlgn="base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В настоящее время этими вопросами занимается Федеральное агентство по техническому регулированию и метрологии (Ростехрегулирование, бывший Госстандарт), созданный Постановлением Правительства РФ от 17 июня 2004 г. №294 «О Федеральном агентстве по техническому регулированию и метрологии». Находится в ведении МИНПРОМТОРГ</a:t>
            </a:r>
          </a:p>
          <a:p>
            <a:pPr indent="457200" algn="just" fontAlgn="base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 fontAlgn="base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" y="96113"/>
            <a:ext cx="7997543" cy="45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3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57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4" y="115467"/>
            <a:ext cx="8272786" cy="46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2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58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338229"/>
            <a:ext cx="5985497" cy="3748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5061" y="981976"/>
            <a:ext cx="3160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800" u="sng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algn="just"/>
            <a:r>
              <a:rPr lang="ru-RU" sz="8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ГОСТ </a:t>
            </a:r>
            <a:r>
              <a:rPr lang="ru-RU" sz="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Р ИСО/МЭК </a:t>
            </a:r>
            <a:r>
              <a:rPr lang="ru-RU" sz="8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27005-2010</a:t>
            </a:r>
            <a:r>
              <a:rPr lang="en-US" sz="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технология. Методы и средства обеспечения безопасности. Менеджмент риска информационной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безопасности»</a:t>
            </a:r>
          </a:p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ГОСТ Р ИСО/МЭК 27000-2021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Информационные технологии. Методы и средства обеспечения безопасности. Системы менеджмента информационной безопасности. Общий обзор и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терминология</a:t>
            </a:r>
          </a:p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ГОСТ Р ИСО/МЭК 27001-2021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Информационная технология. Методы и средства обеспечения безопасности. Системы менеджмента информационной безопасности.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</a:p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ГОСТ Р ИСО/МЭК 27002-2021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Информационные технологии. Методы и средства обеспечения безопасности. Свод норм и правил применения мер обеспечения информационной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</a:t>
            </a:r>
          </a:p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ГОСТ Р ИСО/МЭК 27003-2021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Информационные технологии. Методы и средства обеспечения безопасности. Системы менеджмента информационной безопасности. Руководство по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</a:t>
            </a:r>
          </a:p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ГОСТ Р ИСО/МЭК 27004-2021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Информационные технологии. Методы и средства обеспечения безопасности. Менеджмент информационной безопасности. Мониторинг, оценка защищенности, анализ и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оценивание</a:t>
            </a:r>
          </a:p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ГОСТ Р ИСО/МЭК 27006-2020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Информационные технологии. Методы и средства обеспечения безопасности. Требования к органам, осуществляющим аудит и сертификацию систем менеджмента информационной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</a:t>
            </a:r>
          </a:p>
          <a:p>
            <a:pPr algn="just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ISO/IEC 27035-3:2020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технология. Методы и средства обеспечения безопасности. Менеджмент инцидентов информационной безопасности. Часть 3.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  <a:hlinkClick r:id="rId10"/>
            </a:endParaRPr>
          </a:p>
          <a:p>
            <a:pPr algn="just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77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59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" y="79936"/>
            <a:ext cx="8210988" cy="46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3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60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4" y="197847"/>
            <a:ext cx="8258068" cy="46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5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1" y="137293"/>
            <a:ext cx="8257913" cy="45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79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62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7" y="168647"/>
            <a:ext cx="8043505" cy="45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45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63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1" y="246322"/>
            <a:ext cx="8133615" cy="45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70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" y="192361"/>
            <a:ext cx="8127523" cy="46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1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9" y="57776"/>
            <a:ext cx="8397000" cy="46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993720" y="350729"/>
            <a:ext cx="3394554" cy="90187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Ростехрегулирование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582443" y="1252603"/>
            <a:ext cx="0" cy="739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5686816" y="1252603"/>
            <a:ext cx="0" cy="739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826717" y="1991638"/>
            <a:ext cx="3256767" cy="2505205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Метрологический надзор</a:t>
            </a:r>
          </a:p>
          <a:p>
            <a:pPr algn="just"/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(территориальные органы) 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759890" y="1991639"/>
            <a:ext cx="3256767" cy="250520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Лицензирование деятельности по изготовлению и ремонту средств измерений, контроль и надзор за соблюдением обязательных требований (</a:t>
            </a: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подведомственные организации)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3</a:t>
            </a:r>
            <a:endParaRPr 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66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6" y="223518"/>
            <a:ext cx="8382744" cy="46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67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5" y="16162"/>
            <a:ext cx="8564194" cy="47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4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68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65438"/>
            <a:ext cx="8288670" cy="47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81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mtClean="0"/>
              <a:t>69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2" y="83922"/>
            <a:ext cx="8386759" cy="47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0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917093" y="1149821"/>
            <a:ext cx="5965438" cy="1488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Благодарю за внимание!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918097" y="2724150"/>
            <a:ext cx="5965825" cy="1652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Рассадина Анна Александровна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a.a.rassadina@gmail.com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4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08731" y="977030"/>
            <a:ext cx="7778663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Территориальные органы ростехрегулирования 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(метрологический надзор):</a:t>
            </a:r>
          </a:p>
          <a:p>
            <a:pPr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Уральское межрегиональное территориальное управление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Центральное межрегиональное территориальное управление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Сибирское межрегиональное территориальное управление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Дальневосточное межрегиональное территориальное управление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Приволжское межрегиональное территориальное управление</a:t>
            </a:r>
          </a:p>
          <a:p>
            <a:pPr algn="just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Северо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Западное межрегиональное территориальное управление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Южное межрегиональное территориальное управление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5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87890" y="75156"/>
            <a:ext cx="87556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Подведомственные организации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ростехрегулирования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лицензирование деятельности по изготовлению и ремонту средств измерений, контроль и надзор за соблюдением обязательных требований) </a:t>
            </a:r>
          </a:p>
          <a:p>
            <a:pPr algn="just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1. 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Федеральные государственные унитарные предприятия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80000"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«Всероссийский научно-исследовательский институт метрологии им. Д.И. Менделеева» (ФГУП «ВНИИМ им. Д.И. Менделеева»);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«Всероссийский научно-исследовательский институт физико-технических и радиотехнических измерений» (ФГУП «ВНИИФТРИ»); «Всероссийский научно-исследовательский институт метрологической службы» (ФГУП «ВНИИМС»)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«Российский научно-технический центр информации по стандартизации, метрологии и оценке соответствия» (ФГУП «СТАНДАРТИНФОРМ»)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«Всероссийский научно-исследовательский институт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расходометрии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» филиал ФГУП «ВНИИМ им. Д.И. Менделеева»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«Уральский научно-исследовательский институт метрологии» филиал ФГУП «ВНИИМ им. Д.И. Менделеева»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«Сибирский государственный ордена Трудового Красного Знамени научно-исследовательский институт метрологии»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Западно-Сибирский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филиал ФГУП «ВНИИФТРИ»</a:t>
            </a:r>
          </a:p>
          <a:p>
            <a:pPr algn="just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Федеральные бюджетные учреждения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80000"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«Консультационно-внедренческая фирма в области международной стандартизации и сертификации - Фирма «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Интерстандарт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»» (ФБУ КВФ «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Интерстандарт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»); Государственные региональные центры стандартизации, метрологии и испытаний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Федеральное государственное автономное учреждение дополнительного профессионального образования «Академия стандартизации, метрологии и сертификации (учебная)» (ФГАОУ ДПО «АСМС (учебная)»)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11020</TotalTime>
  <Words>5009</Words>
  <Application>Microsoft Office PowerPoint</Application>
  <PresentationFormat>Экран (16:9)</PresentationFormat>
  <Paragraphs>358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74</vt:i4>
      </vt:variant>
    </vt:vector>
  </HeadingPairs>
  <TitlesOfParts>
    <vt:vector size="80" baseType="lpstr">
      <vt:lpstr>Arial</vt:lpstr>
      <vt:lpstr>Calibri</vt:lpstr>
      <vt:lpstr>Times New Roman</vt:lpstr>
      <vt:lpstr>Wingdings</vt:lpstr>
      <vt:lpstr>Cover</vt:lpstr>
      <vt:lpstr>1_Cover</vt:lpstr>
      <vt:lpstr>Лекция 7 Стандартизация</vt:lpstr>
      <vt:lpstr>Презентация PowerPoint</vt:lpstr>
      <vt:lpstr>Презентация PowerPoint</vt:lpstr>
      <vt:lpstr>Презентация PowerPoint</vt:lpstr>
      <vt:lpstr>1. Нормативные и организационные основы стандартизации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Iveta</cp:lastModifiedBy>
  <cp:revision>429</cp:revision>
  <dcterms:created xsi:type="dcterms:W3CDTF">2014-06-27T12:30:22Z</dcterms:created>
  <dcterms:modified xsi:type="dcterms:W3CDTF">2024-03-21T11:04:31Z</dcterms:modified>
</cp:coreProperties>
</file>